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05" r:id="rId2"/>
    <p:sldId id="315" r:id="rId3"/>
    <p:sldId id="313" r:id="rId4"/>
    <p:sldId id="314" r:id="rId5"/>
    <p:sldId id="360" r:id="rId6"/>
    <p:sldId id="361" r:id="rId7"/>
    <p:sldId id="362" r:id="rId8"/>
    <p:sldId id="363" r:id="rId9"/>
    <p:sldId id="405" r:id="rId10"/>
    <p:sldId id="406" r:id="rId11"/>
    <p:sldId id="407" r:id="rId12"/>
    <p:sldId id="408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90" r:id="rId34"/>
    <p:sldId id="391" r:id="rId35"/>
    <p:sldId id="392" r:id="rId36"/>
    <p:sldId id="393" r:id="rId37"/>
    <p:sldId id="384" r:id="rId38"/>
    <p:sldId id="385" r:id="rId39"/>
    <p:sldId id="386" r:id="rId40"/>
    <p:sldId id="387" r:id="rId41"/>
    <p:sldId id="388" r:id="rId42"/>
    <p:sldId id="389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9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agelis hristidis" initials="v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39"/>
    <p:restoredTop sz="96341"/>
  </p:normalViewPr>
  <p:slideViewPr>
    <p:cSldViewPr snapToGrid="0" snapToObjects="1">
      <p:cViewPr varScale="1">
        <p:scale>
          <a:sx n="149" d="100"/>
          <a:sy n="149" d="100"/>
        </p:scale>
        <p:origin x="168" y="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1-06T13:13:28.149" idx="1">
    <p:pos x="457" y="2273"/>
    <p:text>One hot encoding technique is used to encode categorical integer features using a one-hot aka one-of-K scheme.
Suppose you have ‘color’ feature which can take values ‘green’, ‘red’, and ‘blue’. One hot encoding will convert this ‘color’ feature to three features, namely, ‘is_green’, ‘is_red’, and ‘is_blue’ which all are binary.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9E3DB-A0B1-974C-AA32-28F4417C48F6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7401F-C990-0E41-ABEC-12E3447F0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66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69103-2D17-4832-98EE-51E176497DD9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55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baseline="0" dirty="0"/>
              <a:t> contains input word vectors.</a:t>
            </a:r>
          </a:p>
          <a:p>
            <a:r>
              <a:rPr lang="en-US" baseline="0" dirty="0"/>
              <a:t>W’ contains output word vectors.</a:t>
            </a:r>
          </a:p>
          <a:p>
            <a:endParaRPr lang="en-US" baseline="0" dirty="0"/>
          </a:p>
          <a:p>
            <a:r>
              <a:rPr lang="en-US" baseline="0" dirty="0"/>
              <a:t>We can consider either W or W’ as the word’s representation. Or even take the average.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69103-2D17-4832-98EE-51E176497D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8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69103-2D17-4832-98EE-51E176497DD9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0931" y="2821978"/>
            <a:ext cx="6932417" cy="90130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0932" y="3896821"/>
            <a:ext cx="6932416" cy="63315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92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78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7/7/20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7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035281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008327" y="3161524"/>
            <a:ext cx="6932416" cy="63315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521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5223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5223"/>
            <a:ext cx="4038600" cy="25455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7/7/20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0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7/7/20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7/7/20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8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7/7/20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5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89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537890" y="4767263"/>
            <a:ext cx="995340" cy="273844"/>
          </a:xfrm>
        </p:spPr>
        <p:txBody>
          <a:bodyPr/>
          <a:lstStyle/>
          <a:p>
            <a:fld id="{3632AE74-051E-624D-A98B-C4321BE307E9}" type="datetimeFigureOut">
              <a:rPr lang="en-US" smtClean="0"/>
              <a:t>7/7/20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7802" y="4767263"/>
            <a:ext cx="3503676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03282" y="4767263"/>
            <a:ext cx="1457277" cy="273844"/>
          </a:xfrm>
        </p:spPr>
        <p:txBody>
          <a:bodyPr/>
          <a:lstStyle/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06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324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2AE74-051E-624D-A98B-C4321BE307E9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2BB64-037F-424B-A245-C684690CD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20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60.png"/><Relationship Id="rId7" Type="http://schemas.openxmlformats.org/officeDocument/2006/relationships/image" Target="../media/image2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220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78931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Deep Learning for Natural Language Processing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Lecture 2: Deep Neural Networks and </a:t>
            </a:r>
            <a:r>
              <a:rPr lang="en-US">
                <a:solidFill>
                  <a:srgbClr val="0000FF"/>
                </a:solidFill>
              </a:rPr>
              <a:t>Word Embedding</a:t>
            </a:r>
            <a:endParaRPr lang="en-US" dirty="0">
              <a:solidFill>
                <a:srgbClr val="0000FF"/>
              </a:solidFill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0170" y="2579131"/>
            <a:ext cx="7431793" cy="17526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Quan </a:t>
            </a:r>
            <a:r>
              <a:rPr lang="en-US" dirty="0" err="1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Thanh</a:t>
            </a:r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 Tho</a:t>
            </a: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Faculty of Computer Science and Engineering</a:t>
            </a: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Ho Chi Minh City University of Technology</a:t>
            </a:r>
          </a:p>
        </p:txBody>
      </p:sp>
    </p:spTree>
    <p:extLst>
      <p:ext uri="{BB962C8B-B14F-4D97-AF65-F5344CB8AC3E}">
        <p14:creationId xmlns:p14="http://schemas.microsoft.com/office/powerpoint/2010/main" val="758476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55"/>
            <a:ext cx="4324310" cy="31480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33" y="0"/>
            <a:ext cx="4945467" cy="36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8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55"/>
            <a:ext cx="4324310" cy="3148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10" y="254000"/>
            <a:ext cx="4102779" cy="34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6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43" y="203200"/>
            <a:ext cx="4243665" cy="323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1" y="3095954"/>
            <a:ext cx="2293028" cy="2047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44" y="567697"/>
            <a:ext cx="3749448" cy="287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8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50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4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50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6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50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1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97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90241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6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49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4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slides are from </a:t>
            </a:r>
            <a:r>
              <a:rPr lang="en-US" dirty="0" err="1"/>
              <a:t>Coursera</a:t>
            </a:r>
            <a:r>
              <a:rPr lang="en-US" dirty="0"/>
              <a:t> course of Prof. Andrew Ng.</a:t>
            </a:r>
          </a:p>
        </p:txBody>
      </p:sp>
    </p:spTree>
    <p:extLst>
      <p:ext uri="{BB962C8B-B14F-4D97-AF65-F5344CB8AC3E}">
        <p14:creationId xmlns:p14="http://schemas.microsoft.com/office/powerpoint/2010/main" val="1832898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34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1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50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8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10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3" y="88900"/>
            <a:ext cx="9144000" cy="495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45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8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73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47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5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50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0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49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21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97"/>
            <a:ext cx="9144000" cy="49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57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0"/>
            <a:ext cx="87774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5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Intuition of Neural Network for Classification Task</a:t>
            </a:r>
          </a:p>
          <a:p>
            <a:r>
              <a:rPr lang="en-US" dirty="0"/>
              <a:t>Neural Network and Deep NN Text Classification</a:t>
            </a:r>
          </a:p>
          <a:p>
            <a:r>
              <a:rPr lang="en-US" dirty="0"/>
              <a:t>Specific DNN Architecture: CNN and </a:t>
            </a:r>
            <a:r>
              <a:rPr lang="en-US" dirty="0" err="1"/>
              <a:t>AutoEncoder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AutoEncoder</a:t>
            </a:r>
            <a:r>
              <a:rPr lang="en-US" dirty="0"/>
              <a:t> to Word Embedding</a:t>
            </a:r>
          </a:p>
          <a:p>
            <a:r>
              <a:rPr lang="en-US" dirty="0"/>
              <a:t>Doc2vec: combining </a:t>
            </a:r>
            <a:r>
              <a:rPr lang="en-US" dirty="0" err="1"/>
              <a:t>tf.idf</a:t>
            </a:r>
            <a:r>
              <a:rPr lang="en-US" dirty="0"/>
              <a:t> and WE </a:t>
            </a:r>
          </a:p>
        </p:txBody>
      </p:sp>
    </p:spTree>
    <p:extLst>
      <p:ext uri="{BB962C8B-B14F-4D97-AF65-F5344CB8AC3E}">
        <p14:creationId xmlns:p14="http://schemas.microsoft.com/office/powerpoint/2010/main" val="1067390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"/>
            <a:ext cx="9144000" cy="48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43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</a:p>
        </p:txBody>
      </p:sp>
    </p:spTree>
    <p:extLst>
      <p:ext uri="{BB962C8B-B14F-4D97-AF65-F5344CB8AC3E}">
        <p14:creationId xmlns:p14="http://schemas.microsoft.com/office/powerpoint/2010/main" val="1817994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47" y="1803768"/>
            <a:ext cx="7523384" cy="17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9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compare pieces of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68580" tIns="34290" rIns="68580" bIns="34290" rtlCol="0" anchor="t">
            <a:normAutofit fontScale="85000" lnSpcReduction="20000"/>
          </a:bodyPr>
          <a:lstStyle/>
          <a:p>
            <a:r>
              <a:rPr lang="en-US" dirty="0"/>
              <a:t>We need effective representation of :</a:t>
            </a:r>
          </a:p>
          <a:p>
            <a:pPr lvl="1"/>
            <a:r>
              <a:rPr lang="en-US" dirty="0"/>
              <a:t>Words</a:t>
            </a:r>
          </a:p>
          <a:p>
            <a:pPr lvl="1"/>
            <a:r>
              <a:rPr lang="en-US" dirty="0"/>
              <a:t>Sentences</a:t>
            </a:r>
          </a:p>
          <a:p>
            <a:pPr lvl="1"/>
            <a:r>
              <a:rPr lang="en-US" dirty="0"/>
              <a:t>Text</a:t>
            </a:r>
          </a:p>
          <a:p>
            <a:r>
              <a:rPr lang="en-US" dirty="0"/>
              <a:t>Approach 1: Use existing thesauri or ontologies like WordNet and </a:t>
            </a:r>
            <a:r>
              <a:rPr lang="en-US" dirty="0" err="1"/>
              <a:t>Snomed</a:t>
            </a:r>
            <a:r>
              <a:rPr lang="en-US" dirty="0"/>
              <a:t> CT (for medical). Drawbacks:</a:t>
            </a:r>
          </a:p>
          <a:p>
            <a:pPr lvl="1"/>
            <a:r>
              <a:rPr lang="en-US" dirty="0"/>
              <a:t>Manual</a:t>
            </a:r>
          </a:p>
          <a:p>
            <a:pPr lvl="1"/>
            <a:r>
              <a:rPr lang="en-US" dirty="0"/>
              <a:t>Not context specific</a:t>
            </a:r>
          </a:p>
          <a:p>
            <a:r>
              <a:rPr lang="en-US" dirty="0"/>
              <a:t>Approach 2: Use co-occurrences for word similarity. Drawbacks:</a:t>
            </a:r>
          </a:p>
          <a:p>
            <a:pPr lvl="1"/>
            <a:r>
              <a:rPr lang="en-US" dirty="0"/>
              <a:t>Quadratic space needed</a:t>
            </a:r>
          </a:p>
          <a:p>
            <a:pPr lvl="1"/>
            <a:r>
              <a:rPr lang="en-US" dirty="0"/>
              <a:t>Relative position and order of words not considered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4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723225" cy="99417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Approach 3: low dimensional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20085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Store only “important” information in fixed, low dimensional vector.</a:t>
                </a:r>
              </a:p>
              <a:p>
                <a:r>
                  <a:rPr lang="en-US" dirty="0"/>
                  <a:t>Single Value Decomposition (SVD) on co-occurrence matrix</a:t>
                </a:r>
              </a:p>
              <a:p>
                <a:pPr lvl="1"/>
                <a:r>
                  <a:rPr lang="en-US" dirty="0"/>
                  <a:t> is the best rank </a:t>
                </a:r>
                <a:r>
                  <a:rPr lang="en-US" i="1" dirty="0"/>
                  <a:t>k </a:t>
                </a:r>
                <a:r>
                  <a:rPr lang="en-US" dirty="0"/>
                  <a:t>approximation to </a:t>
                </a:r>
                <a:r>
                  <a:rPr lang="en-US" i="1" dirty="0"/>
                  <a:t>X </a:t>
                </a:r>
                <a:r>
                  <a:rPr lang="en-US" dirty="0"/>
                  <a:t>, in terms of least squares</a:t>
                </a:r>
              </a:p>
              <a:p>
                <a:pPr lvl="1"/>
                <a:r>
                  <a:rPr lang="en-US" dirty="0"/>
                  <a:t>Motel = [0.286, 0.792, -0.177, -0.107, 0.109,  -0.542, 0.349, 0.271]</a:t>
                </a:r>
              </a:p>
              <a:p>
                <a:r>
                  <a:rPr lang="en-US" dirty="0"/>
                  <a:t>m = n = size of vocabulary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2678058"/>
              </a:xfrm>
              <a:blipFill>
                <a:blip r:embed="rId2"/>
                <a:stretch>
                  <a:fillRect l="-1005" t="-4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321" y="3071605"/>
            <a:ext cx="4293394" cy="16557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15214" y="2807495"/>
            <a:ext cx="1846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350" dirty="0"/>
            </a:b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16186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cost scales quadratically for n x m matrix: O(</a:t>
            </a:r>
            <a:r>
              <a:rPr lang="en-US" i="1" dirty="0"/>
              <a:t>mn</a:t>
            </a:r>
            <a:r>
              <a:rPr lang="en-US" i="1" baseline="30000" dirty="0"/>
              <a:t>2</a:t>
            </a:r>
            <a:r>
              <a:rPr lang="en-US" dirty="0"/>
              <a:t>) flops (when n&lt;m)</a:t>
            </a:r>
          </a:p>
          <a:p>
            <a:r>
              <a:rPr lang="en-US" dirty="0"/>
              <a:t>Hard to incorporate new words or documents</a:t>
            </a:r>
          </a:p>
          <a:p>
            <a:r>
              <a:rPr lang="en-US" dirty="0"/>
              <a:t>Does not consider order of words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15214" y="2807495"/>
            <a:ext cx="1846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350" dirty="0"/>
            </a:b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2234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word2vec  Approach to represent the meaning of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each word with a low-dimensional vector</a:t>
            </a:r>
          </a:p>
          <a:p>
            <a:r>
              <a:rPr lang="en-US" dirty="0"/>
              <a:t>Word similarity = vector similarity</a:t>
            </a:r>
          </a:p>
          <a:p>
            <a:r>
              <a:rPr lang="en-US" dirty="0"/>
              <a:t>Key idea: Predict surrounding words of every word</a:t>
            </a:r>
          </a:p>
          <a:p>
            <a:r>
              <a:rPr lang="en-US" dirty="0"/>
              <a:t>Faster and can easily incorporate a new sentence/document or add a word to the vocabulary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74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19" y="1063229"/>
            <a:ext cx="4177378" cy="166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59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19" y="1063229"/>
            <a:ext cx="4177378" cy="16618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576" y="2072243"/>
            <a:ext cx="6121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98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3229"/>
            <a:ext cx="2699198" cy="178519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595" y="1063229"/>
            <a:ext cx="3945104" cy="1785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62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Machine Learning Techniques for NLP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Task</a:t>
            </a:r>
          </a:p>
          <a:p>
            <a:r>
              <a:rPr lang="en-US" dirty="0"/>
              <a:t>The </a:t>
            </a:r>
            <a:r>
              <a:rPr lang="en-US" dirty="0" err="1"/>
              <a:t>tf.idf</a:t>
            </a:r>
            <a:r>
              <a:rPr lang="en-US" dirty="0"/>
              <a:t> weights</a:t>
            </a:r>
          </a:p>
          <a:p>
            <a:r>
              <a:rPr lang="en-US" dirty="0"/>
              <a:t>Neural-based approach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64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Auto-Encoder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44" y="1390572"/>
            <a:ext cx="4114897" cy="30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Auto-Encoder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89" y="1162504"/>
            <a:ext cx="6436222" cy="354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58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30" y="1063229"/>
            <a:ext cx="6404659" cy="37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05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</a:t>
            </a:r>
            <a:r>
              <a:rPr lang="en-US" dirty="0"/>
              <a:t> the meaning of </a:t>
            </a:r>
            <a:r>
              <a:rPr lang="en-US" b="1" dirty="0"/>
              <a:t>word</a:t>
            </a:r>
            <a:r>
              <a:rPr lang="en-US" dirty="0"/>
              <a:t> – 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482" y="1322139"/>
            <a:ext cx="7886700" cy="2563714"/>
          </a:xfrm>
        </p:spPr>
        <p:txBody>
          <a:bodyPr/>
          <a:lstStyle/>
          <a:p>
            <a:r>
              <a:rPr lang="en-US" dirty="0"/>
              <a:t>2 basic neural network models:</a:t>
            </a:r>
          </a:p>
          <a:p>
            <a:pPr lvl="1"/>
            <a:r>
              <a:rPr lang="en-US" dirty="0"/>
              <a:t>Continuous Bag of Word (CBOW): use a window of word to predict the middle word</a:t>
            </a:r>
          </a:p>
          <a:p>
            <a:pPr lvl="1"/>
            <a:r>
              <a:rPr lang="en-US" dirty="0"/>
              <a:t>Skip-gram (SG): use a word to predict the surrounding ones in window.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10" y="2764625"/>
            <a:ext cx="4914902" cy="224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51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– Continuous Bag of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 “The cat sat on floor”</a:t>
            </a:r>
          </a:p>
          <a:p>
            <a:pPr lvl="1"/>
            <a:r>
              <a:rPr lang="en-US" dirty="0"/>
              <a:t>Window size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270" y="2036668"/>
            <a:ext cx="2878931" cy="2517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0325" y="2368153"/>
            <a:ext cx="428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00326" y="2844998"/>
            <a:ext cx="3987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7326" y="3741673"/>
            <a:ext cx="3669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00326" y="4178826"/>
            <a:ext cx="5192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floor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6635" y="3280301"/>
            <a:ext cx="3932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sat</a:t>
            </a:r>
          </a:p>
        </p:txBody>
      </p:sp>
    </p:spTree>
    <p:extLst>
      <p:ext uri="{BB962C8B-B14F-4D97-AF65-F5344CB8AC3E}">
        <p14:creationId xmlns:p14="http://schemas.microsoft.com/office/powerpoint/2010/main" val="1663034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13000" y="1332906"/>
            <a:ext cx="205740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13001" y="2945976"/>
            <a:ext cx="205740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04947" y="1830821"/>
            <a:ext cx="3987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04947" y="3480899"/>
            <a:ext cx="3669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08343" y="2354316"/>
            <a:ext cx="205740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09979" y="2135292"/>
            <a:ext cx="205740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68174" y="1049994"/>
            <a:ext cx="954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18741" y="1332907"/>
            <a:ext cx="2389603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18740" y="2352099"/>
            <a:ext cx="23896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12448" y="2668798"/>
            <a:ext cx="2395895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18740" y="3165000"/>
            <a:ext cx="23896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63519" y="1775230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39038" y="2688643"/>
            <a:ext cx="3932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14083" y="2134608"/>
            <a:ext cx="2395896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14083" y="3156702"/>
            <a:ext cx="2395896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598430" y="1808671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155" y="2640595"/>
            <a:ext cx="7463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one-hot</a:t>
            </a:r>
          </a:p>
          <a:p>
            <a:r>
              <a:rPr lang="en-US" sz="1350" dirty="0"/>
              <a:t>vector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39036" y="2640594"/>
            <a:ext cx="7463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one-hot</a:t>
            </a:r>
          </a:p>
          <a:p>
            <a:r>
              <a:rPr lang="en-US" sz="1350" dirty="0"/>
              <a:t>vector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-71218" y="1411201"/>
            <a:ext cx="19857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Index of cat in vocabulary</a:t>
            </a:r>
          </a:p>
        </p:txBody>
      </p:sp>
    </p:spTree>
    <p:extLst>
      <p:ext uri="{BB962C8B-B14F-4D97-AF65-F5344CB8AC3E}">
        <p14:creationId xmlns:p14="http://schemas.microsoft.com/office/powerpoint/2010/main" val="436665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38114" y="1342354"/>
            <a:ext cx="205740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38115" y="2955423"/>
            <a:ext cx="205740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30063" y="1840268"/>
            <a:ext cx="3987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30061" y="3490347"/>
            <a:ext cx="3669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33457" y="2363763"/>
            <a:ext cx="205740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35093" y="2144740"/>
            <a:ext cx="205740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93289" y="1059441"/>
            <a:ext cx="954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43856" y="1342354"/>
            <a:ext cx="2389603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43854" y="2361546"/>
            <a:ext cx="23896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37563" y="2678245"/>
            <a:ext cx="2395895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43854" y="3174447"/>
            <a:ext cx="23896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88633" y="1784676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64152" y="2698090"/>
            <a:ext cx="3932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39197" y="2144055"/>
            <a:ext cx="2395896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39197" y="3166149"/>
            <a:ext cx="2395896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623545" y="1818118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249594" y="1838525"/>
                <a:ext cx="1057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594" y="2451367"/>
                <a:ext cx="906402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270889" y="3288544"/>
                <a:ext cx="1057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889" y="4384725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198630" y="2497494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98630" y="4092136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56683" y="3269974"/>
            <a:ext cx="6184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84220" y="2602159"/>
                <a:ext cx="1117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19" y="3469545"/>
                <a:ext cx="1011111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7356960" y="3306452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68056" y="4092136"/>
            <a:ext cx="24545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677805" y="829561"/>
            <a:ext cx="19372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We must learn W and W</a:t>
            </a:r>
            <a:r>
              <a:rPr lang="en-US" sz="1350" baseline="30000" dirty="0">
                <a:solidFill>
                  <a:srgbClr val="FF0000"/>
                </a:solidFill>
              </a:rPr>
              <a:t>’</a:t>
            </a:r>
            <a:r>
              <a:rPr lang="en-US" sz="135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3" name="Straight Arrow Connector 2"/>
          <p:cNvCxnSpPr>
            <a:stCxn id="81" idx="2"/>
            <a:endCxn id="71" idx="3"/>
          </p:cNvCxnSpPr>
          <p:nvPr/>
        </p:nvCxnSpPr>
        <p:spPr>
          <a:xfrm flipH="1">
            <a:off x="3307245" y="1129643"/>
            <a:ext cx="1339194" cy="89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1" idx="2"/>
            <a:endCxn id="78" idx="0"/>
          </p:cNvCxnSpPr>
          <p:nvPr/>
        </p:nvCxnSpPr>
        <p:spPr>
          <a:xfrm>
            <a:off x="4646439" y="1129643"/>
            <a:ext cx="1496419" cy="1472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516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36685" y="1335903"/>
            <a:ext cx="205740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36686" y="2948973"/>
            <a:ext cx="205740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28632" y="1833818"/>
            <a:ext cx="4026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1428633" y="3483896"/>
            <a:ext cx="381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4433456" y="2357313"/>
            <a:ext cx="205740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35092" y="2138289"/>
            <a:ext cx="205740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91859" y="1052991"/>
            <a:ext cx="954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43855" y="1335904"/>
            <a:ext cx="2389603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43854" y="2355096"/>
            <a:ext cx="23896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37562" y="2671795"/>
            <a:ext cx="2395895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43854" y="3167997"/>
            <a:ext cx="23896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81435" y="3436681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64151" y="2691640"/>
            <a:ext cx="3932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39196" y="2137605"/>
            <a:ext cx="2395896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39196" y="3159699"/>
            <a:ext cx="2395896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623544" y="1811668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97201" y="2491043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97201" y="4085686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71741" y="3634417"/>
            <a:ext cx="6184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56959" y="3300002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413182">
                <a:off x="1853191" y="2065815"/>
                <a:ext cx="2859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2030402" y="2789620"/>
                <a:ext cx="2504916" cy="422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9631347">
                <a:off x="1952586" y="3147844"/>
                <a:ext cx="2718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2133570" y="4232326"/>
                <a:ext cx="2356479" cy="422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3921245" y="2684487"/>
            <a:ext cx="2744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573990" y="2607315"/>
                <a:ext cx="2165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89" y="3476420"/>
                <a:ext cx="1307153" cy="468333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643502"/>
              </p:ext>
            </p:extLst>
          </p:nvPr>
        </p:nvGraphicFramePr>
        <p:xfrm>
          <a:off x="2536924" y="941900"/>
          <a:ext cx="2468880" cy="925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5053939" y="1301125"/>
                <a:ext cx="349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39" y="1734834"/>
                <a:ext cx="34657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5404082" y="939881"/>
            <a:ext cx="205740" cy="1337310"/>
            <a:chOff x="1800225" y="419100"/>
            <a:chExt cx="182880" cy="1828800"/>
          </a:xfrm>
        </p:grpSpPr>
        <p:sp>
          <p:nvSpPr>
            <p:cNvPr id="160" name="Rectangle 159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3364441" y="632410"/>
                <a:ext cx="3570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3335272" cy="422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69270"/>
              </p:ext>
            </p:extLst>
          </p:nvPr>
        </p:nvGraphicFramePr>
        <p:xfrm>
          <a:off x="6114243" y="943136"/>
          <a:ext cx="246888" cy="925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5706094" y="1308733"/>
                <a:ext cx="357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94" y="1744978"/>
                <a:ext cx="352982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57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70" grpId="0"/>
      <p:bldP spid="17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36685" y="1335903"/>
            <a:ext cx="205740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36686" y="2948973"/>
            <a:ext cx="205740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28632" y="1833818"/>
            <a:ext cx="4026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1428633" y="3483896"/>
            <a:ext cx="381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4433456" y="2357313"/>
            <a:ext cx="205740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35092" y="2138289"/>
            <a:ext cx="205740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91859" y="1052991"/>
            <a:ext cx="954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43855" y="1335904"/>
            <a:ext cx="2389603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43854" y="2355096"/>
            <a:ext cx="23896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37562" y="2671795"/>
            <a:ext cx="2395895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43854" y="3167997"/>
            <a:ext cx="23896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81435" y="3436681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64151" y="2691640"/>
            <a:ext cx="3932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39196" y="2137605"/>
            <a:ext cx="2395896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39196" y="3159699"/>
            <a:ext cx="2395896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623544" y="1811668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97201" y="2491043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97201" y="4085686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71741" y="3634417"/>
            <a:ext cx="6184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56959" y="3300002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 rot="1413182">
                <a:off x="1853191" y="2065815"/>
                <a:ext cx="2859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3182">
                <a:off x="2030402" y="2789620"/>
                <a:ext cx="2504916" cy="4220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 rot="19631347">
                <a:off x="1952586" y="3147844"/>
                <a:ext cx="2718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31347">
                <a:off x="2133570" y="4232326"/>
                <a:ext cx="2356479" cy="422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3921245" y="2684487"/>
            <a:ext cx="2744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573990" y="2607315"/>
                <a:ext cx="2165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𝑐𝑎𝑡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𝑜𝑛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89" y="3476420"/>
                <a:ext cx="1307153" cy="468333"/>
              </a:xfrm>
              <a:prstGeom prst="rect">
                <a:avLst/>
              </a:prstGeom>
              <a:blipFill>
                <a:blip r:embed="rId4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136068"/>
              </p:ext>
            </p:extLst>
          </p:nvPr>
        </p:nvGraphicFramePr>
        <p:xfrm>
          <a:off x="2536924" y="941900"/>
          <a:ext cx="2468880" cy="925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5053939" y="1301125"/>
                <a:ext cx="349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39" y="1734834"/>
                <a:ext cx="346570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5404082" y="939881"/>
            <a:ext cx="205740" cy="1337310"/>
            <a:chOff x="1800225" y="419100"/>
            <a:chExt cx="182880" cy="1828800"/>
          </a:xfrm>
        </p:grpSpPr>
        <p:sp>
          <p:nvSpPr>
            <p:cNvPr id="160" name="Rectangle 159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3364441" y="632410"/>
                <a:ext cx="34301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              ×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𝑜𝑛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3186834" cy="422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300467"/>
              </p:ext>
            </p:extLst>
          </p:nvPr>
        </p:nvGraphicFramePr>
        <p:xfrm>
          <a:off x="6114243" y="943136"/>
          <a:ext cx="246888" cy="925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5706094" y="1308733"/>
                <a:ext cx="357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94" y="1744978"/>
                <a:ext cx="352982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499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412230" y="1342354"/>
            <a:ext cx="205740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12231" y="2955423"/>
            <a:ext cx="205740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04179" y="1840268"/>
            <a:ext cx="3987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4177" y="3490347"/>
            <a:ext cx="3669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007573" y="2363763"/>
            <a:ext cx="205740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609209" y="2144740"/>
            <a:ext cx="205740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067405" y="1059441"/>
            <a:ext cx="954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1617971" y="1342354"/>
            <a:ext cx="2389603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617970" y="2361546"/>
            <a:ext cx="23896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611679" y="2678245"/>
            <a:ext cx="2395895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617970" y="3174447"/>
            <a:ext cx="23896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662749" y="1784676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537223" y="3539485"/>
                <a:ext cx="830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223" y="4719314"/>
                <a:ext cx="542456" cy="300082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 flipV="1">
            <a:off x="4213313" y="2144055"/>
            <a:ext cx="2395896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213313" y="3166149"/>
            <a:ext cx="2395896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052352" y="1809482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823710" y="1838525"/>
                <a:ext cx="1057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10" y="2451367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845005" y="3288544"/>
                <a:ext cx="1057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05" y="4384725"/>
                <a:ext cx="906402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772746" y="2497494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72746" y="4092136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830797" y="3445620"/>
            <a:ext cx="6184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505412" y="2591659"/>
                <a:ext cx="18774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412" y="3455545"/>
                <a:ext cx="1858266" cy="415498"/>
              </a:xfrm>
              <a:prstGeom prst="rect">
                <a:avLst/>
              </a:prstGeom>
              <a:blipFill>
                <a:blip r:embed="rId5"/>
                <a:stretch>
                  <a:fillRect t="-4412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6474227" y="3777176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42172" y="4092136"/>
            <a:ext cx="24545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55527" y="3181135"/>
                <a:ext cx="377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526" y="4241513"/>
                <a:ext cx="322781" cy="300082"/>
              </a:xfrm>
              <a:prstGeom prst="rect">
                <a:avLst/>
              </a:prstGeom>
              <a:blipFill>
                <a:blip r:embed="rId6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712080" y="2551516"/>
                <a:ext cx="2208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79" y="3402022"/>
                <a:ext cx="2208495" cy="415498"/>
              </a:xfrm>
              <a:prstGeom prst="rect">
                <a:avLst/>
              </a:prstGeom>
              <a:blipFill>
                <a:blip r:embed="rId7"/>
                <a:stretch>
                  <a:fillRect t="-441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858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"/>
            <a:ext cx="9144000" cy="48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01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38114" y="1342354"/>
            <a:ext cx="205740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38115" y="2955423"/>
            <a:ext cx="205740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30063" y="1840268"/>
            <a:ext cx="3987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cat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30061" y="3490347"/>
            <a:ext cx="3669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33457" y="2363763"/>
            <a:ext cx="205740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35093" y="2144740"/>
            <a:ext cx="205740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93289" y="1059441"/>
            <a:ext cx="954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43856" y="1342354"/>
            <a:ext cx="2389603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43854" y="2361546"/>
            <a:ext cx="23896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37563" y="2678245"/>
            <a:ext cx="2395895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43854" y="3174447"/>
            <a:ext cx="23896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88633" y="1784676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963107" y="3539485"/>
                <a:ext cx="830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sat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07" y="4719314"/>
                <a:ext cx="542456" cy="300082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/>
          <p:nvPr/>
        </p:nvCxnSpPr>
        <p:spPr>
          <a:xfrm flipV="1">
            <a:off x="4639197" y="2144055"/>
            <a:ext cx="2395896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39197" y="3166149"/>
            <a:ext cx="2395896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623545" y="1818118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249594" y="1838525"/>
                <a:ext cx="1057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594" y="2451367"/>
                <a:ext cx="906402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270889" y="3288544"/>
                <a:ext cx="1057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889" y="4384725"/>
                <a:ext cx="906402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1198630" y="2497494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98630" y="4092136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56681" y="3445620"/>
            <a:ext cx="6184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931297" y="2591659"/>
                <a:ext cx="18774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296" y="3455545"/>
                <a:ext cx="2159887" cy="738664"/>
              </a:xfrm>
              <a:prstGeom prst="rect">
                <a:avLst/>
              </a:prstGeom>
              <a:blipFill>
                <a:blip r:embed="rId5"/>
                <a:stretch>
                  <a:fillRect t="-247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6900111" y="3777176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68056" y="4092136"/>
            <a:ext cx="24545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 will be the size of word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381411" y="3181135"/>
                <a:ext cx="377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410" y="4241513"/>
                <a:ext cx="322781" cy="300082"/>
              </a:xfrm>
              <a:prstGeom prst="rect">
                <a:avLst/>
              </a:prstGeom>
              <a:blipFill>
                <a:blip r:embed="rId6"/>
                <a:stretch>
                  <a:fillRect r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193727"/>
              </p:ext>
            </p:extLst>
          </p:nvPr>
        </p:nvGraphicFramePr>
        <p:xfrm>
          <a:off x="8135165" y="2144056"/>
          <a:ext cx="246888" cy="18516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515912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443869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4459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563613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8155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309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09931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2787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0.7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5921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132886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>
                          <a:solidFill>
                            <a:schemeClr val="tx1"/>
                          </a:solidFill>
                        </a:rPr>
                        <a:t>0.00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1323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8135165" y="4084984"/>
                <a:ext cx="381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165" y="5446645"/>
                <a:ext cx="36074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623543" y="1381055"/>
                <a:ext cx="2890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We would prefer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35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43" y="1841407"/>
                <a:ext cx="2419380" cy="300082"/>
              </a:xfrm>
              <a:prstGeom prst="rect">
                <a:avLst/>
              </a:prstGeom>
              <a:blipFill>
                <a:blip r:embed="rId8"/>
                <a:stretch>
                  <a:fillRect l="-758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105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36685" y="1335903"/>
            <a:ext cx="205740" cy="1337310"/>
            <a:chOff x="1800225" y="419100"/>
            <a:chExt cx="182880" cy="1828800"/>
          </a:xfrm>
        </p:grpSpPr>
        <p:sp>
          <p:nvSpPr>
            <p:cNvPr id="9" name="Rectangle 8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36686" y="2948973"/>
            <a:ext cx="205740" cy="1337310"/>
            <a:chOff x="1800225" y="419100"/>
            <a:chExt cx="182880" cy="1828800"/>
          </a:xfrm>
        </p:grpSpPr>
        <p:sp>
          <p:nvSpPr>
            <p:cNvPr id="22" name="Rectangle 21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428632" y="1833818"/>
            <a:ext cx="4026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cat</a:t>
            </a:r>
            <a:endParaRPr lang="en-US" sz="1350" dirty="0"/>
          </a:p>
        </p:txBody>
      </p:sp>
      <p:sp>
        <p:nvSpPr>
          <p:cNvPr id="33" name="TextBox 32"/>
          <p:cNvSpPr txBox="1"/>
          <p:nvPr/>
        </p:nvSpPr>
        <p:spPr>
          <a:xfrm>
            <a:off x="1428633" y="3483896"/>
            <a:ext cx="381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x</a:t>
            </a:r>
            <a:r>
              <a:rPr lang="en-US" sz="1350" baseline="-25000" dirty="0" err="1"/>
              <a:t>on</a:t>
            </a:r>
            <a:endParaRPr lang="en-US" sz="13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4433456" y="2357313"/>
            <a:ext cx="205740" cy="802386"/>
            <a:chOff x="1800225" y="419100"/>
            <a:chExt cx="182880" cy="1097280"/>
          </a:xfrm>
        </p:grpSpPr>
        <p:sp>
          <p:nvSpPr>
            <p:cNvPr id="47" name="Rectangle 46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US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35092" y="2138289"/>
            <a:ext cx="205740" cy="1337310"/>
            <a:chOff x="1800225" y="419100"/>
            <a:chExt cx="182880" cy="1828800"/>
          </a:xfrm>
        </p:grpSpPr>
        <p:sp>
          <p:nvSpPr>
            <p:cNvPr id="58" name="Rectangle 57"/>
            <p:cNvSpPr/>
            <p:nvPr/>
          </p:nvSpPr>
          <p:spPr>
            <a:xfrm>
              <a:off x="1800225" y="4191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00225" y="6019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00225" y="7848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00225" y="9677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00225" y="11506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00225" y="133350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00225" y="151638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800225" y="169926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800225" y="188214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00225" y="2065020"/>
              <a:ext cx="182880" cy="1828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825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491859" y="1052991"/>
            <a:ext cx="9541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Input layer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043855" y="1335904"/>
            <a:ext cx="2389603" cy="10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43854" y="2355096"/>
            <a:ext cx="2389602" cy="5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37562" y="2671795"/>
            <a:ext cx="2395895" cy="487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043854" y="3167997"/>
            <a:ext cx="2389602" cy="111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081435" y="3436681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Hidden layer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64151" y="2691640"/>
            <a:ext cx="3932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639196" y="2137605"/>
            <a:ext cx="2395896" cy="21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639196" y="3159699"/>
            <a:ext cx="2395896" cy="315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623544" y="1811668"/>
            <a:ext cx="10823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197201" y="2491043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197201" y="4085686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271741" y="3634417"/>
            <a:ext cx="6184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N-dim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356959" y="3300002"/>
            <a:ext cx="6048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V-dim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053870" y="2100872"/>
                <a:ext cx="11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870" y="2801162"/>
                <a:ext cx="906402" cy="450444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157431" y="3182901"/>
                <a:ext cx="1165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431" y="4243868"/>
                <a:ext cx="906402" cy="450444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536924" y="941900"/>
          <a:ext cx="2468880" cy="9258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46888">
                  <a:extLst>
                    <a:ext uri="{9D8B030D-6E8A-4147-A177-3AD203B41FA5}">
                      <a16:colId xmlns:a16="http://schemas.microsoft.com/office/drawing/2014/main" val="4253241636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4278168359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77520012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058570661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635929464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106092754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4893750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865230097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2604712063"/>
                    </a:ext>
                  </a:extLst>
                </a:gridCol>
                <a:gridCol w="246888">
                  <a:extLst>
                    <a:ext uri="{9D8B030D-6E8A-4147-A177-3AD203B41FA5}">
                      <a16:colId xmlns:a16="http://schemas.microsoft.com/office/drawing/2014/main" val="3797226581"/>
                    </a:ext>
                  </a:extLst>
                </a:gridCol>
              </a:tblGrid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048262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2.6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1.5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3.6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6.1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160804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11445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582356"/>
                  </a:ext>
                </a:extLst>
              </a:tr>
              <a:tr h="185166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0.6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FF0000"/>
                          </a:solidFill>
                        </a:rPr>
                        <a:t>1.8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2.7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1.9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2.4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2.0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…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1.2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9965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3364441" y="632410"/>
                <a:ext cx="1303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41" y="843212"/>
                <a:ext cx="906402" cy="422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5624802" y="985637"/>
            <a:ext cx="1801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Contain word’s vectors</a:t>
            </a:r>
          </a:p>
        </p:txBody>
      </p:sp>
      <p:cxnSp>
        <p:nvCxnSpPr>
          <p:cNvPr id="6" name="Straight Arrow Connector 5"/>
          <p:cNvCxnSpPr>
            <a:stCxn id="81" idx="1"/>
            <a:endCxn id="2" idx="3"/>
          </p:cNvCxnSpPr>
          <p:nvPr/>
        </p:nvCxnSpPr>
        <p:spPr>
          <a:xfrm flipH="1">
            <a:off x="5005804" y="1135678"/>
            <a:ext cx="618998" cy="26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630643" y="2566429"/>
                <a:ext cx="12253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643" y="3421906"/>
                <a:ext cx="906402" cy="415498"/>
              </a:xfrm>
              <a:prstGeom prst="rect">
                <a:avLst/>
              </a:prstGeom>
              <a:blipFill>
                <a:blip r:embed="rId6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491859" y="4424166"/>
            <a:ext cx="646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consider either W or W’ as the word’s representation. Or even take the average.</a:t>
            </a:r>
          </a:p>
        </p:txBody>
      </p:sp>
    </p:spTree>
    <p:extLst>
      <p:ext uri="{BB962C8B-B14F-4D97-AF65-F5344CB8AC3E}">
        <p14:creationId xmlns:p14="http://schemas.microsoft.com/office/powerpoint/2010/main" val="1640795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8" y="1111192"/>
            <a:ext cx="6379322" cy="33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03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analogies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2" y="1175950"/>
            <a:ext cx="7160217" cy="368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31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of </a:t>
            </a:r>
            <a:r>
              <a:rPr lang="en-US" dirty="0" err="1"/>
              <a:t>tf.idf</a:t>
            </a:r>
            <a:r>
              <a:rPr lang="en-US" dirty="0"/>
              <a:t> and WE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  <a:p>
            <a:pPr lvl="1"/>
            <a:r>
              <a:rPr lang="en-US" dirty="0"/>
              <a:t>Doc = {tfidf1, tfidf2,…,</a:t>
            </a:r>
            <a:r>
              <a:rPr lang="en-US" dirty="0" err="1"/>
              <a:t>tfidf_t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W1 = {x11,x12,…, </a:t>
            </a:r>
            <a:r>
              <a:rPr lang="en-US" dirty="0" err="1"/>
              <a:t>x_t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 err="1"/>
              <a:t>Wt</a:t>
            </a:r>
            <a:r>
              <a:rPr lang="en-US" dirty="0"/>
              <a:t> = {xt1,xt2,…, </a:t>
            </a:r>
            <a:r>
              <a:rPr lang="en-US" dirty="0" err="1"/>
              <a:t>x_tt</a:t>
            </a:r>
            <a:r>
              <a:rPr lang="en-US" dirty="0"/>
              <a:t>}</a:t>
            </a:r>
          </a:p>
          <a:p>
            <a:r>
              <a:rPr lang="en-US" dirty="0"/>
              <a:t>Then d_1 = W1*tfidf1, d_2 = W2*tfidf2,…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Finally </a:t>
            </a:r>
            <a:r>
              <a:rPr lang="en-US" dirty="0" err="1"/>
              <a:t>DocVect</a:t>
            </a:r>
            <a:r>
              <a:rPr lang="en-US" dirty="0"/>
              <a:t> = average of all </a:t>
            </a:r>
            <a:r>
              <a:rPr lang="en-US" dirty="0" err="1"/>
              <a:t>d_i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8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4" y="-134234"/>
            <a:ext cx="9144000" cy="51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66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0"/>
            <a:ext cx="86595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0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4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55"/>
            <a:ext cx="4324310" cy="3148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50" y="333255"/>
            <a:ext cx="4510199" cy="303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83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3188</TotalTime>
  <Words>1153</Words>
  <Application>Microsoft Macintosh PowerPoint</Application>
  <PresentationFormat>On-screen Show (16:9)</PresentationFormat>
  <Paragraphs>605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Cambria Math</vt:lpstr>
      <vt:lpstr>Comic Sans MS</vt:lpstr>
      <vt:lpstr>Office Theme</vt:lpstr>
      <vt:lpstr>Deep Learning for Natural Language Processing  Lecture 2: Deep Neural Networks and Word Embedding</vt:lpstr>
      <vt:lpstr>Acknowledgement</vt:lpstr>
      <vt:lpstr>Agenda</vt:lpstr>
      <vt:lpstr>Classical Machine Learning Techniques for NLP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Embedding</vt:lpstr>
      <vt:lpstr>PowerPoint Presentation</vt:lpstr>
      <vt:lpstr>To compare pieces of text</vt:lpstr>
      <vt:lpstr>Approach 3: low dimensional vectors</vt:lpstr>
      <vt:lpstr>Problems with SVD</vt:lpstr>
      <vt:lpstr>word2vec  Approach to represent the meaning of word</vt:lpstr>
      <vt:lpstr>Word2Vec</vt:lpstr>
      <vt:lpstr>Word2Vec</vt:lpstr>
      <vt:lpstr>Word2Vec</vt:lpstr>
      <vt:lpstr>Auto-Encoder</vt:lpstr>
      <vt:lpstr>Stacked Auto-Encoder</vt:lpstr>
      <vt:lpstr>Word2vec</vt:lpstr>
      <vt:lpstr>Represent the meaning of word – word2vec</vt:lpstr>
      <vt:lpstr>Word2vec – Continuous Bag of 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interesting results</vt:lpstr>
      <vt:lpstr>Word analogies</vt:lpstr>
      <vt:lpstr>Combination of tf.idf and WE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Tram</dc:creator>
  <cp:lastModifiedBy>qttho2011@gmail.com</cp:lastModifiedBy>
  <cp:revision>57</cp:revision>
  <dcterms:created xsi:type="dcterms:W3CDTF">2016-08-10T07:03:10Z</dcterms:created>
  <dcterms:modified xsi:type="dcterms:W3CDTF">2020-07-07T16:11:19Z</dcterms:modified>
</cp:coreProperties>
</file>